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66" r:id="rId5"/>
    <p:sldId id="259" r:id="rId6"/>
    <p:sldId id="260" r:id="rId7"/>
    <p:sldId id="261" r:id="rId8"/>
    <p:sldId id="262" r:id="rId9"/>
    <p:sldId id="263" r:id="rId10"/>
    <p:sldId id="264"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98" d="100"/>
          <a:sy n="98" d="100"/>
        </p:scale>
        <p:origin x="110" y="1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jpg>
</file>

<file path=ppt/media/image13.jpg>
</file>

<file path=ppt/media/image14.png>
</file>

<file path=ppt/media/image2.png>
</file>

<file path=ppt/media/image3.png>
</file>

<file path=ppt/media/image4.jpg>
</file>

<file path=ppt/media/image5.jpg>
</file>

<file path=ppt/media/image6.pn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37E09DEF-D25D-474C-91DB-5EB081CC7ED4}" type="datetimeFigureOut">
              <a:rPr lang="en-IN" smtClean="0"/>
              <a:t>30-05-2025</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719031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E09DEF-D25D-474C-91DB-5EB081CC7ED4}" type="datetimeFigureOut">
              <a:rPr lang="en-IN" smtClean="0"/>
              <a:t>30-05-2025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2716328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E09DEF-D25D-474C-91DB-5EB081CC7ED4}" type="datetimeFigureOut">
              <a:rPr lang="en-IN" smtClean="0"/>
              <a:t>30-05-2025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15168732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E09DEF-D25D-474C-91DB-5EB081CC7ED4}" type="datetimeFigureOut">
              <a:rPr lang="en-IN" smtClean="0"/>
              <a:t>30-05-2025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DEC79D9-16DE-488B-AD13-0BE4E46105A0}"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009362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E09DEF-D25D-474C-91DB-5EB081CC7ED4}" type="datetimeFigureOut">
              <a:rPr lang="en-IN" smtClean="0"/>
              <a:t>30-05-2025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15971568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7E09DEF-D25D-474C-91DB-5EB081CC7ED4}" type="datetimeFigureOut">
              <a:rPr lang="en-IN" smtClean="0"/>
              <a:t>30-05-2025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9172892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7E09DEF-D25D-474C-91DB-5EB081CC7ED4}" type="datetimeFigureOut">
              <a:rPr lang="en-IN" smtClean="0"/>
              <a:t>30-05-2025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2475432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09DEF-D25D-474C-91DB-5EB081CC7ED4}"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19801223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09DEF-D25D-474C-91DB-5EB081CC7ED4}"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1576354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09DEF-D25D-474C-91DB-5EB081CC7ED4}"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31060203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E09DEF-D25D-474C-91DB-5EB081CC7ED4}" type="datetimeFigureOut">
              <a:rPr lang="en-IN" smtClean="0"/>
              <a:t>30-05-2025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1247286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E09DEF-D25D-474C-91DB-5EB081CC7ED4}" type="datetimeFigureOut">
              <a:rPr lang="en-IN" smtClean="0"/>
              <a:t>30-05-2025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3917023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E09DEF-D25D-474C-91DB-5EB081CC7ED4}" type="datetimeFigureOut">
              <a:rPr lang="en-IN" smtClean="0"/>
              <a:t>30-05-2025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16580829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E09DEF-D25D-474C-91DB-5EB081CC7ED4}" type="datetimeFigureOut">
              <a:rPr lang="en-IN" smtClean="0"/>
              <a:t>30-05-2025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2716777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E09DEF-D25D-474C-91DB-5EB081CC7ED4}" type="datetimeFigureOut">
              <a:rPr lang="en-IN" smtClean="0"/>
              <a:t>30-05-2025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813206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E09DEF-D25D-474C-91DB-5EB081CC7ED4}" type="datetimeFigureOut">
              <a:rPr lang="en-IN" smtClean="0"/>
              <a:t>30-05-2025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2301849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E09DEF-D25D-474C-91DB-5EB081CC7ED4}" type="datetimeFigureOut">
              <a:rPr lang="en-IN" smtClean="0"/>
              <a:t>30-05-2025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DEC79D9-16DE-488B-AD13-0BE4E46105A0}" type="slidenum">
              <a:rPr lang="en-IN" smtClean="0"/>
              <a:t>‹#›</a:t>
            </a:fld>
            <a:endParaRPr lang="en-IN"/>
          </a:p>
        </p:txBody>
      </p:sp>
    </p:spTree>
    <p:extLst>
      <p:ext uri="{BB962C8B-B14F-4D97-AF65-F5344CB8AC3E}">
        <p14:creationId xmlns:p14="http://schemas.microsoft.com/office/powerpoint/2010/main" val="18267812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7E09DEF-D25D-474C-91DB-5EB081CC7ED4}" type="datetimeFigureOut">
              <a:rPr lang="en-IN" smtClean="0"/>
              <a:t>30-05-2025</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DEC79D9-16DE-488B-AD13-0BE4E46105A0}" type="slidenum">
              <a:rPr lang="en-IN" smtClean="0"/>
              <a:t>‹#›</a:t>
            </a:fld>
            <a:endParaRPr lang="en-IN"/>
          </a:p>
        </p:txBody>
      </p:sp>
    </p:spTree>
    <p:extLst>
      <p:ext uri="{BB962C8B-B14F-4D97-AF65-F5344CB8AC3E}">
        <p14:creationId xmlns:p14="http://schemas.microsoft.com/office/powerpoint/2010/main" val="1394432861"/>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game of tic tac toe with noughts and crosses&#10;&#10;AI-generated content may be incorrect.">
            <a:extLst>
              <a:ext uri="{FF2B5EF4-FFF2-40B4-BE49-F238E27FC236}">
                <a16:creationId xmlns:a16="http://schemas.microsoft.com/office/drawing/2014/main" id="{ADC0A6B0-17F8-2729-319C-61F3897F5672}"/>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229146" y="1065143"/>
            <a:ext cx="4866854" cy="4467637"/>
          </a:xfrm>
        </p:spPr>
      </p:pic>
      <p:sp>
        <p:nvSpPr>
          <p:cNvPr id="7" name="Text Placeholder 6">
            <a:extLst>
              <a:ext uri="{FF2B5EF4-FFF2-40B4-BE49-F238E27FC236}">
                <a16:creationId xmlns:a16="http://schemas.microsoft.com/office/drawing/2014/main" id="{ECA7F064-6C68-6022-10F3-08FBF0C650FA}"/>
              </a:ext>
            </a:extLst>
          </p:cNvPr>
          <p:cNvSpPr>
            <a:spLocks noGrp="1"/>
          </p:cNvSpPr>
          <p:nvPr>
            <p:ph type="body" sz="quarter" idx="3"/>
          </p:nvPr>
        </p:nvSpPr>
        <p:spPr/>
        <p:txBody>
          <a:bodyPr>
            <a:noAutofit/>
          </a:bodyPr>
          <a:lstStyle/>
          <a:p>
            <a:pPr algn="ctr"/>
            <a:r>
              <a:rPr lang="en-IN" sz="6600" b="1" dirty="0">
                <a:solidFill>
                  <a:srgbClr val="FFFF00"/>
                </a:solidFill>
                <a:latin typeface="Times New Roman" panose="02020603050405020304" pitchFamily="18" charset="0"/>
                <a:cs typeface="Times New Roman" panose="02020603050405020304" pitchFamily="18" charset="0"/>
              </a:rPr>
              <a:t>TIC-TAC-          TOE</a:t>
            </a:r>
          </a:p>
        </p:txBody>
      </p:sp>
      <p:sp>
        <p:nvSpPr>
          <p:cNvPr id="8" name="Content Placeholder 7">
            <a:extLst>
              <a:ext uri="{FF2B5EF4-FFF2-40B4-BE49-F238E27FC236}">
                <a16:creationId xmlns:a16="http://schemas.microsoft.com/office/drawing/2014/main" id="{B894C145-1515-9D88-681F-723AA8D9E6BC}"/>
              </a:ext>
            </a:extLst>
          </p:cNvPr>
          <p:cNvSpPr>
            <a:spLocks noGrp="1"/>
          </p:cNvSpPr>
          <p:nvPr>
            <p:ph sz="quarter" idx="4"/>
          </p:nvPr>
        </p:nvSpPr>
        <p:spPr>
          <a:xfrm>
            <a:off x="6778487" y="3429000"/>
            <a:ext cx="4875210" cy="2717801"/>
          </a:xfrm>
        </p:spPr>
        <p:txBody>
          <a:bodyPr/>
          <a:lstStyle/>
          <a:p>
            <a:pPr marL="0" indent="0">
              <a:buNone/>
            </a:pPr>
            <a:r>
              <a:rPr lang="en-IN" b="1" dirty="0">
                <a:solidFill>
                  <a:srgbClr val="FF0000"/>
                </a:solidFill>
                <a:latin typeface="Times New Roman" panose="02020603050405020304" pitchFamily="18" charset="0"/>
                <a:cs typeface="Times New Roman" panose="02020603050405020304" pitchFamily="18" charset="0"/>
              </a:rPr>
              <a:t>NAME : </a:t>
            </a:r>
            <a:r>
              <a:rPr lang="en-IN" b="1" dirty="0">
                <a:solidFill>
                  <a:schemeClr val="bg1"/>
                </a:solidFill>
                <a:latin typeface="Times New Roman" panose="02020603050405020304" pitchFamily="18" charset="0"/>
                <a:cs typeface="Times New Roman" panose="02020603050405020304" pitchFamily="18" charset="0"/>
              </a:rPr>
              <a:t>KOLA YAMINI</a:t>
            </a:r>
            <a:endParaRPr lang="en-IN" dirty="0">
              <a:solidFill>
                <a:schemeClr val="bg1"/>
              </a:solidFill>
              <a:latin typeface="Times New Roman" panose="02020603050405020304" pitchFamily="18" charset="0"/>
              <a:cs typeface="Times New Roman" panose="02020603050405020304" pitchFamily="18" charset="0"/>
            </a:endParaRPr>
          </a:p>
          <a:p>
            <a:pPr marL="0" indent="0">
              <a:buNone/>
            </a:pPr>
            <a:r>
              <a:rPr lang="en-IN" b="1" dirty="0">
                <a:solidFill>
                  <a:srgbClr val="7030A0"/>
                </a:solidFill>
                <a:latin typeface="Times New Roman" panose="02020603050405020304" pitchFamily="18" charset="0"/>
                <a:cs typeface="Times New Roman" panose="02020603050405020304" pitchFamily="18" charset="0"/>
              </a:rPr>
              <a:t>MICRO IT PROJECT</a:t>
            </a:r>
          </a:p>
        </p:txBody>
      </p:sp>
    </p:spTree>
    <p:extLst>
      <p:ext uri="{BB962C8B-B14F-4D97-AF65-F5344CB8AC3E}">
        <p14:creationId xmlns:p14="http://schemas.microsoft.com/office/powerpoint/2010/main" val="23089495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90415-0F0A-6D15-B81F-AD9BEEEED4BB}"/>
              </a:ext>
            </a:extLst>
          </p:cNvPr>
          <p:cNvSpPr>
            <a:spLocks noGrp="1"/>
          </p:cNvSpPr>
          <p:nvPr>
            <p:ph type="title"/>
          </p:nvPr>
        </p:nvSpPr>
        <p:spPr/>
        <p:txBody>
          <a:bodyPr/>
          <a:lstStyle/>
          <a:p>
            <a:r>
              <a:rPr lang="en-IN" b="1" dirty="0">
                <a:solidFill>
                  <a:srgbClr val="FF0000"/>
                </a:solidFill>
                <a:latin typeface="Times New Roman" panose="02020603050405020304" pitchFamily="18" charset="0"/>
                <a:cs typeface="Times New Roman" panose="02020603050405020304" pitchFamily="18" charset="0"/>
              </a:rPr>
              <a:t>Future scope</a:t>
            </a:r>
          </a:p>
        </p:txBody>
      </p:sp>
      <p:sp>
        <p:nvSpPr>
          <p:cNvPr id="3" name="Content Placeholder 2">
            <a:extLst>
              <a:ext uri="{FF2B5EF4-FFF2-40B4-BE49-F238E27FC236}">
                <a16:creationId xmlns:a16="http://schemas.microsoft.com/office/drawing/2014/main" id="{C92EBDEE-5512-C019-1789-7FBDD173E766}"/>
              </a:ext>
            </a:extLst>
          </p:cNvPr>
          <p:cNvSpPr>
            <a:spLocks noGrp="1"/>
          </p:cNvSpPr>
          <p:nvPr>
            <p:ph idx="1"/>
          </p:nvPr>
        </p:nvSpPr>
        <p:spPr>
          <a:xfrm>
            <a:off x="882995" y="1776585"/>
            <a:ext cx="7167701" cy="3541714"/>
          </a:xfrm>
        </p:spPr>
        <p:txBody>
          <a:bodyPr>
            <a:normAutofit fontScale="92500" lnSpcReduction="10000"/>
          </a:bodyPr>
          <a:lstStyle/>
          <a:p>
            <a:pPr algn="just"/>
            <a:r>
              <a:rPr lang="en-IN" dirty="0">
                <a:solidFill>
                  <a:schemeClr val="bg1"/>
                </a:solidFill>
                <a:latin typeface="Times New Roman" panose="02020603050405020304" pitchFamily="18" charset="0"/>
                <a:cs typeface="Times New Roman" panose="02020603050405020304" pitchFamily="18" charset="0"/>
              </a:rPr>
              <a:t>Our project will be able to implement in future after making some changes and modifications as we make our project at a very low level. So the modifications that can be done in our project are :-</a:t>
            </a:r>
          </a:p>
          <a:p>
            <a:pPr algn="just"/>
            <a:r>
              <a:rPr lang="en-IN" dirty="0">
                <a:solidFill>
                  <a:schemeClr val="bg1"/>
                </a:solidFill>
                <a:latin typeface="Times New Roman" panose="02020603050405020304" pitchFamily="18" charset="0"/>
                <a:cs typeface="Times New Roman" panose="02020603050405020304" pitchFamily="18" charset="0"/>
              </a:rPr>
              <a:t>In future one change can be done by adding the fingerprints of the persons of which the address is entered And One more major change which can be done in this project is that to add the snaps of the person of which the address is entered.</a:t>
            </a:r>
          </a:p>
        </p:txBody>
      </p:sp>
      <p:pic>
        <p:nvPicPr>
          <p:cNvPr id="5" name="Picture 4" descr="A cartoon of a person and a robot&#10;&#10;AI-generated content may be incorrect.">
            <a:extLst>
              <a:ext uri="{FF2B5EF4-FFF2-40B4-BE49-F238E27FC236}">
                <a16:creationId xmlns:a16="http://schemas.microsoft.com/office/drawing/2014/main" id="{73959D90-D6B1-6426-DF9A-6FE81C5375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0148" y="1598613"/>
            <a:ext cx="3767758" cy="3162300"/>
          </a:xfrm>
          <a:prstGeom prst="rect">
            <a:avLst/>
          </a:prstGeom>
        </p:spPr>
      </p:pic>
    </p:spTree>
    <p:extLst>
      <p:ext uri="{BB962C8B-B14F-4D97-AF65-F5344CB8AC3E}">
        <p14:creationId xmlns:p14="http://schemas.microsoft.com/office/powerpoint/2010/main" val="835488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0BC85-0EA7-34CF-0F3F-B36E0770C0A5}"/>
              </a:ext>
            </a:extLst>
          </p:cNvPr>
          <p:cNvSpPr>
            <a:spLocks noGrp="1"/>
          </p:cNvSpPr>
          <p:nvPr>
            <p:ph type="title"/>
          </p:nvPr>
        </p:nvSpPr>
        <p:spPr/>
        <p:txBody>
          <a:bodyPr/>
          <a:lstStyle/>
          <a:p>
            <a:r>
              <a:rPr lang="en-IN" b="1" dirty="0">
                <a:solidFill>
                  <a:srgbClr val="FF0000"/>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09417A6C-4F4F-01C0-C36B-53FBCCED15EB}"/>
              </a:ext>
            </a:extLst>
          </p:cNvPr>
          <p:cNvSpPr>
            <a:spLocks noGrp="1"/>
          </p:cNvSpPr>
          <p:nvPr>
            <p:ph idx="1"/>
          </p:nvPr>
        </p:nvSpPr>
        <p:spPr>
          <a:xfrm>
            <a:off x="844826" y="1881739"/>
            <a:ext cx="6748669" cy="3541714"/>
          </a:xfrm>
        </p:spPr>
        <p:txBody>
          <a:bodyPr>
            <a:normAutofit/>
          </a:bodyPr>
          <a:lstStyle/>
          <a:p>
            <a:pPr algn="just"/>
            <a:r>
              <a:rPr lang="en-US" dirty="0">
                <a:solidFill>
                  <a:schemeClr val="bg1"/>
                </a:solidFill>
                <a:latin typeface="Times New Roman" panose="02020603050405020304" pitchFamily="18" charset="0"/>
                <a:cs typeface="Times New Roman" panose="02020603050405020304" pitchFamily="18" charset="0"/>
              </a:rPr>
              <a:t>This Tic Tac Toe project helped me understand basic programming concepts like loops, conditions, functions, and user input. I learned how to build game logic and handle different scenarios like winning, losing, and drawing. This project improved my coding skills and gave me confidence to work on more complex programs in the future.</a:t>
            </a:r>
            <a:endParaRPr lang="en-IN" dirty="0">
              <a:solidFill>
                <a:schemeClr val="bg1"/>
              </a:solidFill>
              <a:latin typeface="Times New Roman" panose="02020603050405020304" pitchFamily="18" charset="0"/>
              <a:cs typeface="Times New Roman" panose="02020603050405020304" pitchFamily="18" charset="0"/>
            </a:endParaRPr>
          </a:p>
        </p:txBody>
      </p:sp>
      <p:pic>
        <p:nvPicPr>
          <p:cNvPr id="5" name="Picture 4" descr="A person writing on a clipboard&#10;&#10;AI-generated content may be incorrect.">
            <a:extLst>
              <a:ext uri="{FF2B5EF4-FFF2-40B4-BE49-F238E27FC236}">
                <a16:creationId xmlns:a16="http://schemas.microsoft.com/office/drawing/2014/main" id="{749F739C-6036-9555-CAC8-1434B40C92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22096" y="955302"/>
            <a:ext cx="3879574" cy="4947396"/>
          </a:xfrm>
          <a:prstGeom prst="rect">
            <a:avLst/>
          </a:prstGeom>
        </p:spPr>
      </p:pic>
    </p:spTree>
    <p:extLst>
      <p:ext uri="{BB962C8B-B14F-4D97-AF65-F5344CB8AC3E}">
        <p14:creationId xmlns:p14="http://schemas.microsoft.com/office/powerpoint/2010/main" val="3055387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24528-7DF8-3B6C-9DA7-C43F95480CB5}"/>
              </a:ext>
            </a:extLst>
          </p:cNvPr>
          <p:cNvSpPr>
            <a:spLocks noGrp="1"/>
          </p:cNvSpPr>
          <p:nvPr>
            <p:ph type="title"/>
          </p:nvPr>
        </p:nvSpPr>
        <p:spPr>
          <a:xfrm>
            <a:off x="811696" y="630871"/>
            <a:ext cx="9905998" cy="1478570"/>
          </a:xfrm>
        </p:spPr>
        <p:txBody>
          <a:bodyPr/>
          <a:lstStyle/>
          <a:p>
            <a:r>
              <a:rPr lang="en-IN" b="1" dirty="0">
                <a:solidFill>
                  <a:srgbClr val="FF0000"/>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7F00774D-0F8B-F81E-F805-19FC0B48F44E}"/>
              </a:ext>
            </a:extLst>
          </p:cNvPr>
          <p:cNvSpPr>
            <a:spLocks noGrp="1"/>
          </p:cNvSpPr>
          <p:nvPr>
            <p:ph idx="1"/>
          </p:nvPr>
        </p:nvSpPr>
        <p:spPr>
          <a:xfrm>
            <a:off x="635001" y="2249487"/>
            <a:ext cx="6710016" cy="3541714"/>
          </a:xfrm>
        </p:spPr>
        <p:txBody>
          <a:bodyPr>
            <a:normAutofit/>
          </a:bodyPr>
          <a:lstStyle/>
          <a:p>
            <a:pPr marL="0" indent="0" algn="just">
              <a:buNone/>
            </a:pPr>
            <a:r>
              <a:rPr lang="en-US" b="1" dirty="0">
                <a:solidFill>
                  <a:schemeClr val="bg1"/>
                </a:solidFill>
                <a:latin typeface="Times New Roman" panose="02020603050405020304" pitchFamily="18" charset="0"/>
                <a:cs typeface="Times New Roman" panose="02020603050405020304" pitchFamily="18" charset="0"/>
              </a:rPr>
              <a:t>Tic Tac Toe</a:t>
            </a:r>
            <a:r>
              <a:rPr lang="en-US" dirty="0">
                <a:solidFill>
                  <a:schemeClr val="bg1"/>
                </a:solidFill>
                <a:latin typeface="Times New Roman" panose="02020603050405020304" pitchFamily="18" charset="0"/>
                <a:cs typeface="Times New Roman" panose="02020603050405020304" pitchFamily="18" charset="0"/>
              </a:rPr>
              <a:t> (also known as </a:t>
            </a:r>
            <a:r>
              <a:rPr lang="en-US" b="1" dirty="0">
                <a:solidFill>
                  <a:schemeClr val="bg1"/>
                </a:solidFill>
                <a:latin typeface="Times New Roman" panose="02020603050405020304" pitchFamily="18" charset="0"/>
                <a:cs typeface="Times New Roman" panose="02020603050405020304" pitchFamily="18" charset="0"/>
              </a:rPr>
              <a:t>Noughts and Crosses</a:t>
            </a:r>
            <a:r>
              <a:rPr lang="en-US" dirty="0">
                <a:solidFill>
                  <a:schemeClr val="bg1"/>
                </a:solidFill>
                <a:latin typeface="Times New Roman" panose="02020603050405020304" pitchFamily="18" charset="0"/>
                <a:cs typeface="Times New Roman" panose="02020603050405020304" pitchFamily="18" charset="0"/>
              </a:rPr>
              <a:t>) is a classic two-player game played on a 3x3 grid. Players take turns marking a space with either an </a:t>
            </a:r>
            <a:r>
              <a:rPr lang="en-US" b="1" dirty="0">
                <a:solidFill>
                  <a:schemeClr val="bg1"/>
                </a:solidFill>
                <a:latin typeface="Times New Roman" panose="02020603050405020304" pitchFamily="18" charset="0"/>
                <a:cs typeface="Times New Roman" panose="02020603050405020304" pitchFamily="18" charset="0"/>
              </a:rPr>
              <a:t>"X"</a:t>
            </a:r>
            <a:r>
              <a:rPr lang="en-US" dirty="0">
                <a:solidFill>
                  <a:schemeClr val="bg1"/>
                </a:solidFill>
                <a:latin typeface="Times New Roman" panose="02020603050405020304" pitchFamily="18" charset="0"/>
                <a:cs typeface="Times New Roman" panose="02020603050405020304" pitchFamily="18" charset="0"/>
              </a:rPr>
              <a:t> or an </a:t>
            </a:r>
            <a:r>
              <a:rPr lang="en-US" b="1" dirty="0">
                <a:solidFill>
                  <a:schemeClr val="bg1"/>
                </a:solidFill>
                <a:latin typeface="Times New Roman" panose="02020603050405020304" pitchFamily="18" charset="0"/>
                <a:cs typeface="Times New Roman" panose="02020603050405020304" pitchFamily="18" charset="0"/>
              </a:rPr>
              <a:t>"O"</a:t>
            </a:r>
            <a:r>
              <a:rPr lang="en-US" dirty="0">
                <a:solidFill>
                  <a:schemeClr val="bg1"/>
                </a:solidFill>
                <a:latin typeface="Times New Roman" panose="02020603050405020304" pitchFamily="18" charset="0"/>
                <a:cs typeface="Times New Roman" panose="02020603050405020304" pitchFamily="18" charset="0"/>
              </a:rPr>
              <a:t>. The first player to align three of their symbols in a row—horizontally, vertically, or diagonally—wins the game. If all spaces are filled without a winner, the game ends in a </a:t>
            </a:r>
            <a:r>
              <a:rPr lang="en-US" b="1" dirty="0">
                <a:solidFill>
                  <a:schemeClr val="bg1"/>
                </a:solidFill>
                <a:latin typeface="Times New Roman" panose="02020603050405020304" pitchFamily="18" charset="0"/>
                <a:cs typeface="Times New Roman" panose="02020603050405020304" pitchFamily="18" charset="0"/>
              </a:rPr>
              <a:t>draw.</a:t>
            </a:r>
            <a:endParaRPr lang="en-IN" dirty="0">
              <a:solidFill>
                <a:schemeClr val="bg1"/>
              </a:solidFill>
              <a:latin typeface="Times New Roman" panose="02020603050405020304" pitchFamily="18" charset="0"/>
              <a:cs typeface="Times New Roman" panose="02020603050405020304" pitchFamily="18" charset="0"/>
            </a:endParaRPr>
          </a:p>
        </p:txBody>
      </p:sp>
      <p:pic>
        <p:nvPicPr>
          <p:cNvPr id="17" name="Picture 16" descr="A group of tic tac toe game&#10;&#10;AI-generated content may be incorrect.">
            <a:extLst>
              <a:ext uri="{FF2B5EF4-FFF2-40B4-BE49-F238E27FC236}">
                <a16:creationId xmlns:a16="http://schemas.microsoft.com/office/drawing/2014/main" id="{3EBB74F9-800D-4108-ACB0-807BB14E04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4470" y="1370156"/>
            <a:ext cx="3945834" cy="4209307"/>
          </a:xfrm>
          <a:prstGeom prst="rect">
            <a:avLst/>
          </a:prstGeom>
        </p:spPr>
      </p:pic>
    </p:spTree>
    <p:extLst>
      <p:ext uri="{BB962C8B-B14F-4D97-AF65-F5344CB8AC3E}">
        <p14:creationId xmlns:p14="http://schemas.microsoft.com/office/powerpoint/2010/main" val="7537846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7D1E6-72A4-4DF2-BCCE-EA56C0FF217D}"/>
              </a:ext>
            </a:extLst>
          </p:cNvPr>
          <p:cNvSpPr>
            <a:spLocks noGrp="1"/>
          </p:cNvSpPr>
          <p:nvPr>
            <p:ph type="title"/>
          </p:nvPr>
        </p:nvSpPr>
        <p:spPr>
          <a:xfrm>
            <a:off x="765313" y="469431"/>
            <a:ext cx="9905998" cy="1478570"/>
          </a:xfrm>
        </p:spPr>
        <p:txBody>
          <a:bodyPr/>
          <a:lstStyle/>
          <a:p>
            <a:r>
              <a:rPr lang="en-IN" b="1" dirty="0">
                <a:solidFill>
                  <a:srgbClr val="FF0000"/>
                </a:solidFill>
                <a:latin typeface="Times New Roman" panose="02020603050405020304" pitchFamily="18" charset="0"/>
                <a:cs typeface="Times New Roman" panose="02020603050405020304" pitchFamily="18" charset="0"/>
              </a:rPr>
              <a:t>Objective of the project</a:t>
            </a:r>
          </a:p>
        </p:txBody>
      </p:sp>
      <p:sp>
        <p:nvSpPr>
          <p:cNvPr id="3" name="Content Placeholder 2">
            <a:extLst>
              <a:ext uri="{FF2B5EF4-FFF2-40B4-BE49-F238E27FC236}">
                <a16:creationId xmlns:a16="http://schemas.microsoft.com/office/drawing/2014/main" id="{37638B70-EF9C-3800-FCE7-75A57B920CAE}"/>
              </a:ext>
            </a:extLst>
          </p:cNvPr>
          <p:cNvSpPr>
            <a:spLocks noGrp="1"/>
          </p:cNvSpPr>
          <p:nvPr>
            <p:ph idx="1"/>
          </p:nvPr>
        </p:nvSpPr>
        <p:spPr>
          <a:xfrm>
            <a:off x="765313" y="1769165"/>
            <a:ext cx="6629400" cy="4022036"/>
          </a:xfrm>
        </p:spPr>
        <p:txBody>
          <a:bodyPr>
            <a:normAutofit fontScale="92500" lnSpcReduction="10000"/>
          </a:bodyPr>
          <a:lstStyle/>
          <a:p>
            <a:pPr marL="0" indent="0" algn="just">
              <a:buNone/>
            </a:pPr>
            <a:r>
              <a:rPr lang="en-US" dirty="0">
                <a:solidFill>
                  <a:schemeClr val="bg1"/>
                </a:solidFill>
              </a:rPr>
              <a:t>The objective of this project is to design and implement a simple, interactive Tic Tac Toe game using Python. The project aims to demonstrate fundamental programming concepts such as control structures, functions, loops, lists, and user input handling. The game will allow two players to take turns, display the game board, check for winning conditions, and declare the result (win or draw). This project also serves to enhance understanding of basic logic building and user interface through a text-based environment.</a:t>
            </a:r>
          </a:p>
          <a:p>
            <a:endParaRPr lang="en-IN" dirty="0">
              <a:latin typeface="Times New Roman" panose="02020603050405020304" pitchFamily="18" charset="0"/>
              <a:cs typeface="Times New Roman" panose="02020603050405020304" pitchFamily="18" charset="0"/>
            </a:endParaRPr>
          </a:p>
        </p:txBody>
      </p:sp>
      <p:pic>
        <p:nvPicPr>
          <p:cNvPr id="7" name="Picture 6" descr="A game with colorful squares and circles&#10;&#10;AI-generated content may be incorrect.">
            <a:extLst>
              <a:ext uri="{FF2B5EF4-FFF2-40B4-BE49-F238E27FC236}">
                <a16:creationId xmlns:a16="http://schemas.microsoft.com/office/drawing/2014/main" id="{13C4C7C9-A626-7B0E-493F-A8583B29A2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83557" y="1858549"/>
            <a:ext cx="4452730" cy="2991748"/>
          </a:xfrm>
          <a:prstGeom prst="rect">
            <a:avLst/>
          </a:prstGeom>
        </p:spPr>
      </p:pic>
    </p:spTree>
    <p:extLst>
      <p:ext uri="{BB962C8B-B14F-4D97-AF65-F5344CB8AC3E}">
        <p14:creationId xmlns:p14="http://schemas.microsoft.com/office/powerpoint/2010/main" val="3319837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CA245-6A71-75A9-FC02-E79ECB3A86DD}"/>
              </a:ext>
            </a:extLst>
          </p:cNvPr>
          <p:cNvSpPr>
            <a:spLocks noGrp="1"/>
          </p:cNvSpPr>
          <p:nvPr>
            <p:ph type="title"/>
          </p:nvPr>
        </p:nvSpPr>
        <p:spPr/>
        <p:txBody>
          <a:bodyPr/>
          <a:lstStyle/>
          <a:p>
            <a:r>
              <a:rPr lang="en-IN" b="1" dirty="0">
                <a:solidFill>
                  <a:srgbClr val="FF0000"/>
                </a:solidFill>
                <a:latin typeface="Times New Roman" panose="02020603050405020304" pitchFamily="18" charset="0"/>
                <a:cs typeface="Times New Roman" panose="02020603050405020304" pitchFamily="18" charset="0"/>
              </a:rPr>
              <a:t>How to play</a:t>
            </a:r>
          </a:p>
        </p:txBody>
      </p:sp>
      <p:sp>
        <p:nvSpPr>
          <p:cNvPr id="3" name="Content Placeholder 2">
            <a:extLst>
              <a:ext uri="{FF2B5EF4-FFF2-40B4-BE49-F238E27FC236}">
                <a16:creationId xmlns:a16="http://schemas.microsoft.com/office/drawing/2014/main" id="{6903DE5A-24F2-6FC5-6B6A-9B746C195CF4}"/>
              </a:ext>
            </a:extLst>
          </p:cNvPr>
          <p:cNvSpPr>
            <a:spLocks noGrp="1"/>
          </p:cNvSpPr>
          <p:nvPr>
            <p:ph idx="1"/>
          </p:nvPr>
        </p:nvSpPr>
        <p:spPr>
          <a:xfrm>
            <a:off x="763726" y="1772408"/>
            <a:ext cx="7316788" cy="3541714"/>
          </a:xfrm>
        </p:spPr>
        <p:txBody>
          <a:bodyPr>
            <a:noAutofit/>
          </a:bodyPr>
          <a:lstStyle/>
          <a:p>
            <a:pPr algn="just"/>
            <a:r>
              <a:rPr lang="en-US" dirty="0">
                <a:solidFill>
                  <a:schemeClr val="bg1"/>
                </a:solidFill>
              </a:rPr>
              <a:t>The game is played on a 3x3 grid.</a:t>
            </a:r>
          </a:p>
          <a:p>
            <a:pPr algn="just"/>
            <a:r>
              <a:rPr lang="en-US" dirty="0">
                <a:solidFill>
                  <a:schemeClr val="bg1"/>
                </a:solidFill>
              </a:rPr>
              <a:t>There are two players: one uses X, and the other uses O.</a:t>
            </a:r>
          </a:p>
          <a:p>
            <a:pPr algn="just"/>
            <a:r>
              <a:rPr lang="en-US" dirty="0">
                <a:solidFill>
                  <a:schemeClr val="bg1"/>
                </a:solidFill>
              </a:rPr>
              <a:t>Players take turns placing their symbol (X or O) in an empty square.</a:t>
            </a:r>
          </a:p>
          <a:p>
            <a:pPr algn="just"/>
            <a:r>
              <a:rPr lang="en-US" dirty="0">
                <a:solidFill>
                  <a:schemeClr val="bg1"/>
                </a:solidFill>
              </a:rPr>
              <a:t>The goal is to be the first to get three of your marks in a row, which can be:</a:t>
            </a:r>
          </a:p>
          <a:p>
            <a:pPr lvl="1" algn="just"/>
            <a:r>
              <a:rPr lang="en-US" sz="2400" dirty="0">
                <a:solidFill>
                  <a:schemeClr val="bg1"/>
                </a:solidFill>
              </a:rPr>
              <a:t>Horizontally</a:t>
            </a:r>
          </a:p>
          <a:p>
            <a:pPr lvl="1" algn="just"/>
            <a:r>
              <a:rPr lang="en-US" sz="2400" dirty="0">
                <a:solidFill>
                  <a:schemeClr val="bg1"/>
                </a:solidFill>
              </a:rPr>
              <a:t>Vertically</a:t>
            </a:r>
          </a:p>
          <a:p>
            <a:pPr lvl="1" algn="just"/>
            <a:r>
              <a:rPr lang="en-US" sz="2400" dirty="0">
                <a:solidFill>
                  <a:schemeClr val="bg1"/>
                </a:solidFill>
              </a:rPr>
              <a:t>Diagonally</a:t>
            </a:r>
          </a:p>
        </p:txBody>
      </p:sp>
      <p:pic>
        <p:nvPicPr>
          <p:cNvPr id="2050" name="Picture 2">
            <a:extLst>
              <a:ext uri="{FF2B5EF4-FFF2-40B4-BE49-F238E27FC236}">
                <a16:creationId xmlns:a16="http://schemas.microsoft.com/office/drawing/2014/main" id="{12037131-578A-5B64-D0C5-77AE33C117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80514" y="1285875"/>
            <a:ext cx="3543605"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92839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B94A8-B36D-FB0A-587E-2C1A4537B606}"/>
              </a:ext>
            </a:extLst>
          </p:cNvPr>
          <p:cNvSpPr>
            <a:spLocks noGrp="1"/>
          </p:cNvSpPr>
          <p:nvPr>
            <p:ph type="title"/>
          </p:nvPr>
        </p:nvSpPr>
        <p:spPr/>
        <p:txBody>
          <a:bodyPr/>
          <a:lstStyle/>
          <a:p>
            <a:r>
              <a:rPr lang="en-IN" b="1" dirty="0">
                <a:solidFill>
                  <a:srgbClr val="FF0000"/>
                </a:solidFill>
                <a:latin typeface="Times New Roman" panose="02020603050405020304" pitchFamily="18" charset="0"/>
                <a:cs typeface="Times New Roman" panose="02020603050405020304" pitchFamily="18" charset="0"/>
              </a:rPr>
              <a:t>Tools used</a:t>
            </a:r>
          </a:p>
        </p:txBody>
      </p:sp>
      <p:sp>
        <p:nvSpPr>
          <p:cNvPr id="3" name="Content Placeholder 2">
            <a:extLst>
              <a:ext uri="{FF2B5EF4-FFF2-40B4-BE49-F238E27FC236}">
                <a16:creationId xmlns:a16="http://schemas.microsoft.com/office/drawing/2014/main" id="{70E234FB-C9DA-CA06-EA48-2D656DDE7CD6}"/>
              </a:ext>
            </a:extLst>
          </p:cNvPr>
          <p:cNvSpPr>
            <a:spLocks noGrp="1"/>
          </p:cNvSpPr>
          <p:nvPr>
            <p:ph idx="1"/>
          </p:nvPr>
        </p:nvSpPr>
        <p:spPr>
          <a:xfrm>
            <a:off x="689250" y="1911557"/>
            <a:ext cx="6897756" cy="3541714"/>
          </a:xfrm>
        </p:spPr>
        <p:txBody>
          <a:bodyPr>
            <a:normAutofit fontScale="92500" lnSpcReduction="10000"/>
          </a:bodyPr>
          <a:lstStyle/>
          <a:p>
            <a:r>
              <a:rPr lang="en-US" b="1" dirty="0">
                <a:solidFill>
                  <a:schemeClr val="bg1"/>
                </a:solidFill>
              </a:rPr>
              <a:t>Python Standard Library</a:t>
            </a:r>
            <a:br>
              <a:rPr lang="en-US" dirty="0">
                <a:solidFill>
                  <a:schemeClr val="bg1"/>
                </a:solidFill>
              </a:rPr>
            </a:br>
            <a:r>
              <a:rPr lang="en-US" dirty="0">
                <a:solidFill>
                  <a:schemeClr val="bg1"/>
                </a:solidFill>
              </a:rPr>
              <a:t>No external libraries are required for a basic text-based game.</a:t>
            </a:r>
          </a:p>
          <a:p>
            <a:r>
              <a:rPr lang="en-US" b="1" dirty="0">
                <a:solidFill>
                  <a:schemeClr val="bg1"/>
                </a:solidFill>
              </a:rPr>
              <a:t>Text Editor / IDE</a:t>
            </a:r>
            <a:br>
              <a:rPr lang="en-US" dirty="0">
                <a:solidFill>
                  <a:schemeClr val="bg1"/>
                </a:solidFill>
              </a:rPr>
            </a:br>
            <a:r>
              <a:rPr lang="en-US" dirty="0">
                <a:solidFill>
                  <a:schemeClr val="bg1"/>
                </a:solidFill>
              </a:rPr>
              <a:t>Tools like VS Code, PyCharm, or even IDLE help write and run the code efficiently.</a:t>
            </a:r>
          </a:p>
          <a:p>
            <a:r>
              <a:rPr lang="en-US" b="1" dirty="0">
                <a:solidFill>
                  <a:schemeClr val="bg1"/>
                </a:solidFill>
              </a:rPr>
              <a:t>Terminal / Command Line</a:t>
            </a:r>
            <a:br>
              <a:rPr lang="en-US" dirty="0">
                <a:solidFill>
                  <a:schemeClr val="bg1"/>
                </a:solidFill>
              </a:rPr>
            </a:br>
            <a:r>
              <a:rPr lang="en-US" dirty="0">
                <a:solidFill>
                  <a:schemeClr val="bg1"/>
                </a:solidFill>
              </a:rPr>
              <a:t>For running the game if it’s a console-based program.</a:t>
            </a:r>
          </a:p>
          <a:p>
            <a:endParaRPr lang="en-IN" dirty="0"/>
          </a:p>
        </p:txBody>
      </p:sp>
      <p:pic>
        <p:nvPicPr>
          <p:cNvPr id="5" name="Picture 4" descr="A game on a table&#10;&#10;AI-generated content may be incorrect.">
            <a:extLst>
              <a:ext uri="{FF2B5EF4-FFF2-40B4-BE49-F238E27FC236}">
                <a16:creationId xmlns:a16="http://schemas.microsoft.com/office/drawing/2014/main" id="{94815D44-BC13-0B0A-7A4E-E7F2817BA7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2277" y="1559900"/>
            <a:ext cx="3896139" cy="4430560"/>
          </a:xfrm>
          <a:prstGeom prst="rect">
            <a:avLst/>
          </a:prstGeom>
        </p:spPr>
      </p:pic>
    </p:spTree>
    <p:extLst>
      <p:ext uri="{BB962C8B-B14F-4D97-AF65-F5344CB8AC3E}">
        <p14:creationId xmlns:p14="http://schemas.microsoft.com/office/powerpoint/2010/main" val="3038613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24B4-928E-7F1F-9425-9F1432B84D6F}"/>
              </a:ext>
            </a:extLst>
          </p:cNvPr>
          <p:cNvSpPr>
            <a:spLocks noGrp="1"/>
          </p:cNvSpPr>
          <p:nvPr>
            <p:ph type="title"/>
          </p:nvPr>
        </p:nvSpPr>
        <p:spPr/>
        <p:txBody>
          <a:bodyPr/>
          <a:lstStyle/>
          <a:p>
            <a:r>
              <a:rPr lang="en-IN" b="1" dirty="0">
                <a:solidFill>
                  <a:srgbClr val="FF0000"/>
                </a:solidFill>
                <a:latin typeface="Times New Roman" panose="02020603050405020304" pitchFamily="18" charset="0"/>
                <a:cs typeface="Times New Roman" panose="02020603050405020304" pitchFamily="18" charset="0"/>
              </a:rPr>
              <a:t>Flow chart</a:t>
            </a:r>
          </a:p>
        </p:txBody>
      </p:sp>
      <p:pic>
        <p:nvPicPr>
          <p:cNvPr id="5" name="Content Placeholder 4" descr="A diagram of a diagram of a game&#10;&#10;AI-generated content may be incorrect.">
            <a:extLst>
              <a:ext uri="{FF2B5EF4-FFF2-40B4-BE49-F238E27FC236}">
                <a16:creationId xmlns:a16="http://schemas.microsoft.com/office/drawing/2014/main" id="{4F01DD58-C222-65B4-71EE-AD13A09E163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917635" y="1033669"/>
            <a:ext cx="4343399" cy="4790661"/>
          </a:xfrm>
        </p:spPr>
      </p:pic>
      <p:sp>
        <p:nvSpPr>
          <p:cNvPr id="10" name="Content Placeholder 9">
            <a:extLst>
              <a:ext uri="{FF2B5EF4-FFF2-40B4-BE49-F238E27FC236}">
                <a16:creationId xmlns:a16="http://schemas.microsoft.com/office/drawing/2014/main" id="{65F30E7F-9597-0679-5825-F079E25BD9AF}"/>
              </a:ext>
            </a:extLst>
          </p:cNvPr>
          <p:cNvSpPr>
            <a:spLocks noGrp="1"/>
          </p:cNvSpPr>
          <p:nvPr>
            <p:ph sz="quarter" idx="4"/>
          </p:nvPr>
        </p:nvSpPr>
        <p:spPr>
          <a:xfrm>
            <a:off x="1141411" y="1801188"/>
            <a:ext cx="4875210" cy="2717801"/>
          </a:xfrm>
        </p:spPr>
        <p:txBody>
          <a:bodyPr/>
          <a:lstStyle/>
          <a:p>
            <a:r>
              <a:rPr lang="en-IN" dirty="0">
                <a:solidFill>
                  <a:schemeClr val="bg1"/>
                </a:solidFill>
                <a:latin typeface="Times New Roman" panose="02020603050405020304" pitchFamily="18" charset="0"/>
                <a:cs typeface="Times New Roman" panose="02020603050405020304" pitchFamily="18" charset="0"/>
              </a:rPr>
              <a:t>Clean and minimalist design start/restart button</a:t>
            </a:r>
          </a:p>
          <a:p>
            <a:r>
              <a:rPr lang="en-IN" dirty="0">
                <a:solidFill>
                  <a:schemeClr val="bg1"/>
                </a:solidFill>
                <a:latin typeface="Times New Roman" panose="02020603050405020304" pitchFamily="18" charset="0"/>
                <a:cs typeface="Times New Roman" panose="02020603050405020304" pitchFamily="18" charset="0"/>
              </a:rPr>
              <a:t>Player turn display</a:t>
            </a:r>
          </a:p>
          <a:p>
            <a:r>
              <a:rPr lang="en-IN" dirty="0">
                <a:solidFill>
                  <a:schemeClr val="bg1"/>
                </a:solidFill>
                <a:latin typeface="Times New Roman" panose="02020603050405020304" pitchFamily="18" charset="0"/>
                <a:cs typeface="Times New Roman" panose="02020603050405020304" pitchFamily="18" charset="0"/>
              </a:rPr>
              <a:t>Result pop-up or message after win/draw</a:t>
            </a:r>
          </a:p>
        </p:txBody>
      </p:sp>
      <p:pic>
        <p:nvPicPr>
          <p:cNvPr id="16" name="Picture 15" descr="A red and black sign with black letters&#10;&#10;AI-generated content may be incorrect.">
            <a:extLst>
              <a:ext uri="{FF2B5EF4-FFF2-40B4-BE49-F238E27FC236}">
                <a16:creationId xmlns:a16="http://schemas.microsoft.com/office/drawing/2014/main" id="{7C292E55-D617-A6D8-7E39-577BA239CB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4604" y="4518989"/>
            <a:ext cx="3210373" cy="629481"/>
          </a:xfrm>
          <a:prstGeom prst="rect">
            <a:avLst/>
          </a:prstGeom>
        </p:spPr>
      </p:pic>
      <p:pic>
        <p:nvPicPr>
          <p:cNvPr id="18" name="Picture 17" descr="A blue sign with yellow letters&#10;&#10;AI-generated content may be incorrect.">
            <a:extLst>
              <a:ext uri="{FF2B5EF4-FFF2-40B4-BE49-F238E27FC236}">
                <a16:creationId xmlns:a16="http://schemas.microsoft.com/office/drawing/2014/main" id="{D56E4AED-94FE-F371-6E56-91C506DD8C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4604" y="5334287"/>
            <a:ext cx="3210373" cy="733527"/>
          </a:xfrm>
          <a:prstGeom prst="rect">
            <a:avLst/>
          </a:prstGeom>
        </p:spPr>
      </p:pic>
    </p:spTree>
    <p:extLst>
      <p:ext uri="{BB962C8B-B14F-4D97-AF65-F5344CB8AC3E}">
        <p14:creationId xmlns:p14="http://schemas.microsoft.com/office/powerpoint/2010/main" val="1375147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646C4-D198-3398-3CB5-D83B44108D59}"/>
              </a:ext>
            </a:extLst>
          </p:cNvPr>
          <p:cNvSpPr>
            <a:spLocks noGrp="1"/>
          </p:cNvSpPr>
          <p:nvPr>
            <p:ph type="title"/>
          </p:nvPr>
        </p:nvSpPr>
        <p:spPr/>
        <p:txBody>
          <a:bodyPr/>
          <a:lstStyle/>
          <a:p>
            <a:r>
              <a:rPr lang="en-IN" b="1" dirty="0">
                <a:solidFill>
                  <a:srgbClr val="FF0000"/>
                </a:solidFill>
              </a:rPr>
              <a:t>Key components</a:t>
            </a:r>
          </a:p>
        </p:txBody>
      </p:sp>
      <p:sp>
        <p:nvSpPr>
          <p:cNvPr id="4" name="Rectangle 1">
            <a:extLst>
              <a:ext uri="{FF2B5EF4-FFF2-40B4-BE49-F238E27FC236}">
                <a16:creationId xmlns:a16="http://schemas.microsoft.com/office/drawing/2014/main" id="{FA511A88-70D5-5EF4-B463-865D0433970E}"/>
              </a:ext>
            </a:extLst>
          </p:cNvPr>
          <p:cNvSpPr>
            <a:spLocks noGrp="1" noChangeArrowheads="1"/>
          </p:cNvSpPr>
          <p:nvPr>
            <p:ph idx="1"/>
          </p:nvPr>
        </p:nvSpPr>
        <p:spPr bwMode="auto">
          <a:xfrm>
            <a:off x="803484" y="1562285"/>
            <a:ext cx="7296908" cy="4339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bg1"/>
                </a:solidFill>
                <a:effectLst/>
                <a:latin typeface="Arial" panose="020B0604020202020204" pitchFamily="34" charset="0"/>
              </a:rPr>
              <a:t>Game Board</a:t>
            </a:r>
            <a:r>
              <a:rPr kumimoji="0" lang="en-US" altLang="en-US" b="0" i="0" u="none" strike="noStrike" cap="none" normalizeH="0" baseline="0" dirty="0">
                <a:ln>
                  <a:noFill/>
                </a:ln>
                <a:solidFill>
                  <a:schemeClr val="bg1"/>
                </a:solidFill>
                <a:effectLst/>
                <a:latin typeface="Arial" panose="020B0604020202020204" pitchFamily="34" charset="0"/>
              </a:rPr>
              <a:t> – A 3x3 grid represented as a list of lists or a simple list.</a:t>
            </a:r>
          </a:p>
          <a:p>
            <a:pPr marL="0" marR="0" lvl="0" indent="0"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dirty="0">
                <a:ln>
                  <a:noFill/>
                </a:ln>
                <a:solidFill>
                  <a:schemeClr val="bg1"/>
                </a:solidFill>
                <a:effectLst/>
                <a:latin typeface="Arial" panose="020B0604020202020204" pitchFamily="34" charset="0"/>
              </a:rPr>
              <a:t>Player Input</a:t>
            </a:r>
            <a:r>
              <a:rPr kumimoji="0" lang="en-US" altLang="en-US" b="0" i="0" u="none" strike="noStrike" cap="none" normalizeH="0" baseline="0" dirty="0">
                <a:ln>
                  <a:noFill/>
                </a:ln>
                <a:solidFill>
                  <a:schemeClr val="bg1"/>
                </a:solidFill>
                <a:effectLst/>
                <a:latin typeface="Arial" panose="020B0604020202020204" pitchFamily="34" charset="0"/>
              </a:rPr>
              <a:t> – Alternating turns between two players (</a:t>
            </a:r>
            <a:r>
              <a:rPr kumimoji="0" lang="en-US" altLang="en-US" b="0" i="0" u="none" strike="noStrike" cap="none" normalizeH="0" baseline="0" dirty="0">
                <a:ln>
                  <a:noFill/>
                </a:ln>
                <a:solidFill>
                  <a:schemeClr val="bg1"/>
                </a:solidFill>
                <a:effectLst/>
                <a:latin typeface="Arial Unicode MS"/>
              </a:rPr>
              <a:t>X</a:t>
            </a:r>
            <a:r>
              <a:rPr kumimoji="0" lang="en-US" altLang="en-US" b="0" i="0" u="none" strike="noStrike" cap="none" normalizeH="0" baseline="0" dirty="0">
                <a:ln>
                  <a:noFill/>
                </a:ln>
                <a:solidFill>
                  <a:schemeClr val="bg1"/>
                </a:solidFill>
                <a:effectLst/>
              </a:rPr>
              <a:t> and </a:t>
            </a:r>
            <a:r>
              <a:rPr kumimoji="0" lang="en-US" altLang="en-US" b="0" i="0" u="none" strike="noStrike" cap="none" normalizeH="0" baseline="0" dirty="0">
                <a:ln>
                  <a:noFill/>
                </a:ln>
                <a:solidFill>
                  <a:schemeClr val="bg1"/>
                </a:solidFill>
                <a:effectLst/>
                <a:latin typeface="Arial Unicode MS"/>
              </a:rPr>
              <a:t>O</a:t>
            </a:r>
            <a:r>
              <a:rPr kumimoji="0" lang="en-US" altLang="en-US" b="0" i="0" u="none" strike="noStrike" cap="none" normalizeH="0" baseline="0" dirty="0">
                <a:ln>
                  <a:noFill/>
                </a:ln>
                <a:solidFill>
                  <a:schemeClr val="bg1"/>
                </a:solidFill>
                <a:effectLst/>
              </a:rPr>
              <a:t>).</a:t>
            </a:r>
            <a:endParaRPr kumimoji="0" lang="en-US" altLang="en-US"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AutoNum type="arabicPeriod" startAt="3"/>
              <a:tabLst/>
            </a:pPr>
            <a:r>
              <a:rPr kumimoji="0" lang="en-US" altLang="en-US" b="1" i="0" u="none" strike="noStrike" cap="none" normalizeH="0" baseline="0" dirty="0">
                <a:ln>
                  <a:noFill/>
                </a:ln>
                <a:solidFill>
                  <a:schemeClr val="bg1"/>
                </a:solidFill>
                <a:effectLst/>
                <a:latin typeface="Arial" panose="020B0604020202020204" pitchFamily="34" charset="0"/>
              </a:rPr>
              <a:t>Move Validation</a:t>
            </a:r>
            <a:r>
              <a:rPr kumimoji="0" lang="en-US" altLang="en-US" b="0" i="0" u="none" strike="noStrike" cap="none" normalizeH="0" baseline="0" dirty="0">
                <a:ln>
                  <a:noFill/>
                </a:ln>
                <a:solidFill>
                  <a:schemeClr val="bg1"/>
                </a:solidFill>
                <a:effectLst/>
                <a:latin typeface="Arial" panose="020B0604020202020204" pitchFamily="34" charset="0"/>
              </a:rPr>
              <a:t> – Ensure players can only move in empty spots.</a:t>
            </a:r>
          </a:p>
          <a:p>
            <a:pPr marL="0" marR="0" lvl="0" indent="0" defTabSz="914400" rtl="0" eaLnBrk="0" fontAlgn="base" latinLnBrk="0" hangingPunct="0">
              <a:lnSpc>
                <a:spcPct val="100000"/>
              </a:lnSpc>
              <a:spcBef>
                <a:spcPct val="0"/>
              </a:spcBef>
              <a:spcAft>
                <a:spcPct val="0"/>
              </a:spcAft>
              <a:buClrTx/>
              <a:buSzTx/>
              <a:buFontTx/>
              <a:buAutoNum type="arabicPeriod" startAt="4"/>
              <a:tabLst/>
            </a:pPr>
            <a:r>
              <a:rPr kumimoji="0" lang="en-US" altLang="en-US" b="1" i="0" u="none" strike="noStrike" cap="none" normalizeH="0" baseline="0" dirty="0">
                <a:ln>
                  <a:noFill/>
                </a:ln>
                <a:solidFill>
                  <a:schemeClr val="bg1"/>
                </a:solidFill>
                <a:effectLst/>
                <a:latin typeface="Arial" panose="020B0604020202020204" pitchFamily="34" charset="0"/>
              </a:rPr>
              <a:t>Win Checking</a:t>
            </a:r>
            <a:r>
              <a:rPr kumimoji="0" lang="en-US" altLang="en-US" b="0" i="0" u="none" strike="noStrike" cap="none" normalizeH="0" baseline="0" dirty="0">
                <a:ln>
                  <a:noFill/>
                </a:ln>
                <a:solidFill>
                  <a:schemeClr val="bg1"/>
                </a:solidFill>
                <a:effectLst/>
                <a:latin typeface="Arial" panose="020B0604020202020204" pitchFamily="34" charset="0"/>
              </a:rPr>
              <a:t> – Determine if a player has won or if it's a draw.</a:t>
            </a:r>
          </a:p>
          <a:p>
            <a:pPr marL="0" marR="0" lvl="0" indent="0" defTabSz="914400" rtl="0" eaLnBrk="0" fontAlgn="base" latinLnBrk="0" hangingPunct="0">
              <a:lnSpc>
                <a:spcPct val="100000"/>
              </a:lnSpc>
              <a:spcBef>
                <a:spcPct val="0"/>
              </a:spcBef>
              <a:spcAft>
                <a:spcPct val="0"/>
              </a:spcAft>
              <a:buClrTx/>
              <a:buSzTx/>
              <a:buFontTx/>
              <a:buAutoNum type="arabicPeriod" startAt="5"/>
              <a:tabLst/>
            </a:pPr>
            <a:r>
              <a:rPr kumimoji="0" lang="en-US" altLang="en-US" b="1" i="0" u="none" strike="noStrike" cap="none" normalizeH="0" baseline="0" dirty="0">
                <a:ln>
                  <a:noFill/>
                </a:ln>
                <a:solidFill>
                  <a:schemeClr val="bg1"/>
                </a:solidFill>
                <a:effectLst/>
                <a:latin typeface="Arial" panose="020B0604020202020204" pitchFamily="34" charset="0"/>
              </a:rPr>
              <a:t>Game Loop</a:t>
            </a:r>
            <a:r>
              <a:rPr kumimoji="0" lang="en-US" altLang="en-US" b="0" i="0" u="none" strike="noStrike" cap="none" normalizeH="0" baseline="0" dirty="0">
                <a:ln>
                  <a:noFill/>
                </a:ln>
                <a:solidFill>
                  <a:schemeClr val="bg1"/>
                </a:solidFill>
                <a:effectLst/>
                <a:latin typeface="Arial" panose="020B0604020202020204" pitchFamily="34" charset="0"/>
              </a:rPr>
              <a:t> – Continue playing until the game ends.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descr="A group of wooden tic tac toe game pieces&#10;&#10;AI-generated content may be incorrect.">
            <a:extLst>
              <a:ext uri="{FF2B5EF4-FFF2-40B4-BE49-F238E27FC236}">
                <a16:creationId xmlns:a16="http://schemas.microsoft.com/office/drawing/2014/main" id="{7DDE5DA1-0761-99F9-6814-0EC2349B5B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91061" y="1906403"/>
            <a:ext cx="3861958" cy="3389312"/>
          </a:xfrm>
          <a:prstGeom prst="rect">
            <a:avLst/>
          </a:prstGeom>
        </p:spPr>
      </p:pic>
    </p:spTree>
    <p:extLst>
      <p:ext uri="{BB962C8B-B14F-4D97-AF65-F5344CB8AC3E}">
        <p14:creationId xmlns:p14="http://schemas.microsoft.com/office/powerpoint/2010/main" val="2703916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DC9BD-5491-42D9-7E4F-7E5C72D9390F}"/>
              </a:ext>
            </a:extLst>
          </p:cNvPr>
          <p:cNvSpPr>
            <a:spLocks noGrp="1"/>
          </p:cNvSpPr>
          <p:nvPr>
            <p:ph type="title"/>
          </p:nvPr>
        </p:nvSpPr>
        <p:spPr/>
        <p:txBody>
          <a:bodyPr/>
          <a:lstStyle/>
          <a:p>
            <a:r>
              <a:rPr lang="en-IN" b="1" dirty="0">
                <a:solidFill>
                  <a:srgbClr val="FF0000"/>
                </a:solidFill>
              </a:rPr>
              <a:t>Challenges faced</a:t>
            </a:r>
          </a:p>
        </p:txBody>
      </p:sp>
      <p:sp>
        <p:nvSpPr>
          <p:cNvPr id="3" name="Content Placeholder 2">
            <a:extLst>
              <a:ext uri="{FF2B5EF4-FFF2-40B4-BE49-F238E27FC236}">
                <a16:creationId xmlns:a16="http://schemas.microsoft.com/office/drawing/2014/main" id="{1B922124-E5A1-03EB-1088-BB123ACB1E3F}"/>
              </a:ext>
            </a:extLst>
          </p:cNvPr>
          <p:cNvSpPr>
            <a:spLocks noGrp="1"/>
          </p:cNvSpPr>
          <p:nvPr>
            <p:ph idx="1"/>
          </p:nvPr>
        </p:nvSpPr>
        <p:spPr/>
        <p:txBody>
          <a:bodyPr/>
          <a:lstStyle/>
          <a:p>
            <a:r>
              <a:rPr lang="en-IN" dirty="0">
                <a:solidFill>
                  <a:schemeClr val="bg1"/>
                </a:solidFill>
                <a:latin typeface="Times New Roman" panose="02020603050405020304" pitchFamily="18" charset="0"/>
                <a:cs typeface="Times New Roman" panose="02020603050405020304" pitchFamily="18" charset="0"/>
              </a:rPr>
              <a:t>Game Board Representation</a:t>
            </a:r>
          </a:p>
          <a:p>
            <a:r>
              <a:rPr lang="en-IN" dirty="0">
                <a:solidFill>
                  <a:schemeClr val="bg1"/>
                </a:solidFill>
                <a:latin typeface="Times New Roman" panose="02020603050405020304" pitchFamily="18" charset="0"/>
                <a:cs typeface="Times New Roman" panose="02020603050405020304" pitchFamily="18" charset="0"/>
              </a:rPr>
              <a:t>Input Validation</a:t>
            </a:r>
          </a:p>
          <a:p>
            <a:r>
              <a:rPr lang="en-IN" dirty="0">
                <a:solidFill>
                  <a:schemeClr val="bg1"/>
                </a:solidFill>
                <a:latin typeface="Times New Roman" panose="02020603050405020304" pitchFamily="18" charset="0"/>
                <a:cs typeface="Times New Roman" panose="02020603050405020304" pitchFamily="18" charset="0"/>
              </a:rPr>
              <a:t>Turn Management</a:t>
            </a:r>
          </a:p>
          <a:p>
            <a:r>
              <a:rPr lang="en-IN" dirty="0">
                <a:solidFill>
                  <a:schemeClr val="bg1"/>
                </a:solidFill>
                <a:latin typeface="Times New Roman" panose="02020603050405020304" pitchFamily="18" charset="0"/>
                <a:cs typeface="Times New Roman" panose="02020603050405020304" pitchFamily="18" charset="0"/>
              </a:rPr>
              <a:t>Draw Condition</a:t>
            </a:r>
          </a:p>
          <a:p>
            <a:r>
              <a:rPr lang="en-IN" dirty="0">
                <a:solidFill>
                  <a:schemeClr val="bg1"/>
                </a:solidFill>
                <a:latin typeface="Times New Roman" panose="02020603050405020304" pitchFamily="18" charset="0"/>
                <a:cs typeface="Times New Roman" panose="02020603050405020304" pitchFamily="18" charset="0"/>
              </a:rPr>
              <a:t>Win Condition Logic</a:t>
            </a:r>
          </a:p>
          <a:p>
            <a:r>
              <a:rPr lang="en-IN" dirty="0">
                <a:solidFill>
                  <a:schemeClr val="bg1"/>
                </a:solidFill>
                <a:latin typeface="Times New Roman" panose="02020603050405020304" pitchFamily="18" charset="0"/>
                <a:cs typeface="Times New Roman" panose="02020603050405020304" pitchFamily="18" charset="0"/>
              </a:rPr>
              <a:t>Replay Option</a:t>
            </a:r>
          </a:p>
        </p:txBody>
      </p:sp>
      <p:pic>
        <p:nvPicPr>
          <p:cNvPr id="5" name="Picture 4" descr="A paper with colored squares&#10;&#10;AI-generated content may be incorrect.">
            <a:extLst>
              <a:ext uri="{FF2B5EF4-FFF2-40B4-BE49-F238E27FC236}">
                <a16:creationId xmlns:a16="http://schemas.microsoft.com/office/drawing/2014/main" id="{4A22C7A6-7232-5CDB-62C6-3C70B976FE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1341" y="775252"/>
            <a:ext cx="4996070" cy="5638799"/>
          </a:xfrm>
          <a:prstGeom prst="rect">
            <a:avLst/>
          </a:prstGeom>
        </p:spPr>
      </p:pic>
    </p:spTree>
    <p:extLst>
      <p:ext uri="{BB962C8B-B14F-4D97-AF65-F5344CB8AC3E}">
        <p14:creationId xmlns:p14="http://schemas.microsoft.com/office/powerpoint/2010/main" val="3207742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CA913-D061-17EA-F0F1-E9EA1480669B}"/>
              </a:ext>
            </a:extLst>
          </p:cNvPr>
          <p:cNvSpPr>
            <a:spLocks noGrp="1"/>
          </p:cNvSpPr>
          <p:nvPr>
            <p:ph type="title"/>
          </p:nvPr>
        </p:nvSpPr>
        <p:spPr/>
        <p:txBody>
          <a:bodyPr/>
          <a:lstStyle/>
          <a:p>
            <a:r>
              <a:rPr lang="en-IN" b="1" dirty="0">
                <a:solidFill>
                  <a:srgbClr val="FF0000"/>
                </a:solidFill>
                <a:latin typeface="Times New Roman" panose="02020603050405020304" pitchFamily="18" charset="0"/>
                <a:cs typeface="Times New Roman" panose="02020603050405020304" pitchFamily="18" charset="0"/>
              </a:rPr>
              <a:t>Learning outcomes</a:t>
            </a:r>
          </a:p>
        </p:txBody>
      </p:sp>
      <p:sp>
        <p:nvSpPr>
          <p:cNvPr id="3" name="Content Placeholder 2">
            <a:extLst>
              <a:ext uri="{FF2B5EF4-FFF2-40B4-BE49-F238E27FC236}">
                <a16:creationId xmlns:a16="http://schemas.microsoft.com/office/drawing/2014/main" id="{FCE889D8-205C-3D60-8E8E-8883D7C23FFB}"/>
              </a:ext>
            </a:extLst>
          </p:cNvPr>
          <p:cNvSpPr>
            <a:spLocks noGrp="1"/>
          </p:cNvSpPr>
          <p:nvPr>
            <p:ph idx="1"/>
          </p:nvPr>
        </p:nvSpPr>
        <p:spPr/>
        <p:txBody>
          <a:bodyPr>
            <a:normAutofit fontScale="92500" lnSpcReduction="10000"/>
          </a:bodyPr>
          <a:lstStyle/>
          <a:p>
            <a:pPr algn="just"/>
            <a:r>
              <a:rPr lang="en-US" dirty="0">
                <a:solidFill>
                  <a:schemeClr val="bg1"/>
                </a:solidFill>
                <a:latin typeface="Times New Roman" panose="02020603050405020304" pitchFamily="18" charset="0"/>
                <a:cs typeface="Times New Roman" panose="02020603050405020304" pitchFamily="18" charset="0"/>
              </a:rPr>
              <a:t>Faced real challenges and developed solutions, improving analytical and critical thinking skills.</a:t>
            </a:r>
          </a:p>
          <a:p>
            <a:pPr algn="just"/>
            <a:r>
              <a:rPr lang="en-US" dirty="0">
                <a:solidFill>
                  <a:schemeClr val="bg1"/>
                </a:solidFill>
                <a:latin typeface="Times New Roman" panose="02020603050405020304" pitchFamily="18" charset="0"/>
                <a:cs typeface="Times New Roman" panose="02020603050405020304" pitchFamily="18" charset="0"/>
              </a:rPr>
              <a:t>Gained experience in managing tasks within deadlines and prioritizing work effectively.</a:t>
            </a:r>
          </a:p>
          <a:p>
            <a:pPr algn="just"/>
            <a:r>
              <a:rPr lang="en-US" dirty="0">
                <a:solidFill>
                  <a:schemeClr val="bg1"/>
                </a:solidFill>
                <a:latin typeface="Times New Roman" panose="02020603050405020304" pitchFamily="18" charset="0"/>
                <a:cs typeface="Times New Roman" panose="02020603050405020304" pitchFamily="18" charset="0"/>
              </a:rPr>
              <a:t>Enhanced verbal and written communication through presentations, meetings, and email correspondence.</a:t>
            </a:r>
          </a:p>
          <a:p>
            <a:pPr algn="just"/>
            <a:r>
              <a:rPr lang="en-US" dirty="0">
                <a:solidFill>
                  <a:schemeClr val="bg1"/>
                </a:solidFill>
                <a:latin typeface="Times New Roman" panose="02020603050405020304" pitchFamily="18" charset="0"/>
                <a:cs typeface="Times New Roman" panose="02020603050405020304" pitchFamily="18" charset="0"/>
              </a:rPr>
              <a:t>Learned to accept constructive feedback and use it to improve performance and skills.</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90943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250</TotalTime>
  <Words>620</Words>
  <Application>Microsoft Office PowerPoint</Application>
  <PresentationFormat>Widescreen</PresentationFormat>
  <Paragraphs>47</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Arial Unicode MS</vt:lpstr>
      <vt:lpstr>Times New Roman</vt:lpstr>
      <vt:lpstr>Tw Cen MT</vt:lpstr>
      <vt:lpstr>Circuit</vt:lpstr>
      <vt:lpstr>PowerPoint Presentation</vt:lpstr>
      <vt:lpstr>introduction</vt:lpstr>
      <vt:lpstr>Objective of the project</vt:lpstr>
      <vt:lpstr>How to play</vt:lpstr>
      <vt:lpstr>Tools used</vt:lpstr>
      <vt:lpstr>Flow chart</vt:lpstr>
      <vt:lpstr>Key components</vt:lpstr>
      <vt:lpstr>Challenges faced</vt:lpstr>
      <vt:lpstr>Learning outcomes</vt:lpstr>
      <vt:lpstr>Future scope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sneha gaddam</dc:creator>
  <cp:lastModifiedBy>yamini kola</cp:lastModifiedBy>
  <cp:revision>2</cp:revision>
  <dcterms:created xsi:type="dcterms:W3CDTF">2025-05-19T06:48:59Z</dcterms:created>
  <dcterms:modified xsi:type="dcterms:W3CDTF">2025-05-30T08:42:11Z</dcterms:modified>
</cp:coreProperties>
</file>

<file path=docProps/thumbnail.jpeg>
</file>